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56" r:id="rId2"/>
    <p:sldId id="491" r:id="rId3"/>
    <p:sldId id="637" r:id="rId4"/>
    <p:sldId id="465" r:id="rId5"/>
    <p:sldId id="437" r:id="rId6"/>
    <p:sldId id="384" r:id="rId7"/>
    <p:sldId id="387" r:id="rId8"/>
    <p:sldId id="441" r:id="rId9"/>
    <p:sldId id="603" r:id="rId10"/>
    <p:sldId id="601" r:id="rId11"/>
    <p:sldId id="606" r:id="rId12"/>
    <p:sldId id="635" r:id="rId13"/>
    <p:sldId id="619" r:id="rId14"/>
    <p:sldId id="514" r:id="rId15"/>
    <p:sldId id="6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637"/>
            <p14:sldId id="465"/>
            <p14:sldId id="437"/>
            <p14:sldId id="384"/>
            <p14:sldId id="387"/>
            <p14:sldId id="441"/>
            <p14:sldId id="603"/>
            <p14:sldId id="601"/>
            <p14:sldId id="606"/>
            <p14:sldId id="635"/>
            <p14:sldId id="619"/>
            <p14:sldId id="514"/>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058" autoAdjust="0"/>
    <p:restoredTop sz="68844" autoAdjust="0"/>
  </p:normalViewPr>
  <p:slideViewPr>
    <p:cSldViewPr snapToGrid="0" snapToObjects="1">
      <p:cViewPr varScale="1">
        <p:scale>
          <a:sx n="86" d="100"/>
          <a:sy n="86" d="100"/>
        </p:scale>
        <p:origin x="1472"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4.png>
</file>

<file path=ppt/media/image15.jpeg>
</file>

<file path=ppt/media/image16.jpeg>
</file>

<file path=ppt/media/image2.tiff>
</file>

<file path=ppt/media/image3.png>
</file>

<file path=ppt/media/image4.gif>
</file>

<file path=ppt/media/image5.png>
</file>

<file path=ppt/media/image6.tiff>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1990020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Robbie: please make this slide match positions and size of next slide</a:t>
            </a:r>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1993196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6.jpeg"/><Relationship Id="rId4" Type="http://schemas.openxmlformats.org/officeDocument/2006/relationships/image" Target="../media/image15.jpe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gif"/><Relationship Id="rId7"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tiff"/><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504582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9E1D18E-BEC9-7318-82EF-A3850D0617AE}"/>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407561390"/>
              </p:ext>
            </p:extLst>
          </p:nvPr>
        </p:nvGraphicFramePr>
        <p:xfrm>
          <a:off x="2459589" y="1646561"/>
          <a:ext cx="7272822" cy="3749544"/>
        </p:xfrm>
        <a:graphic>
          <a:graphicData uri="http://schemas.openxmlformats.org/drawingml/2006/table">
            <a:tbl>
              <a:tblPr firstRow="1" firstCol="1" bandRow="1">
                <a:tableStyleId>{5C22544A-7EE6-4342-B048-85BDC9FD1C3A}</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2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Math: β (</a:t>
                      </a:r>
                      <a:r>
                        <a:rPr lang="en-US" sz="1200" kern="100" dirty="0">
                          <a:effectLst/>
                        </a:rPr>
                        <a:t>95% </a:t>
                      </a:r>
                      <a:r>
                        <a:rPr lang="en-US" sz="1200" kern="100" dirty="0" err="1">
                          <a:effectLst/>
                        </a:rPr>
                        <a:t>CrI</a:t>
                      </a:r>
                      <a:r>
                        <a:rPr lang="en-US" sz="1200" kern="100" dirty="0">
                          <a:effectLst/>
                          <a:latin typeface="Calibri" panose="020F0502020204030204" pitchFamily="34" charset="0"/>
                          <a:cs typeface="Calibri" panose="020F0502020204030204" pitchFamily="34" charset="0"/>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RLA: β (</a:t>
                      </a:r>
                      <a:r>
                        <a:rPr lang="en-US" sz="1200" kern="100" dirty="0">
                          <a:effectLst/>
                        </a:rPr>
                        <a:t>95% </a:t>
                      </a:r>
                      <a:r>
                        <a:rPr lang="en-US" sz="1200" kern="100" dirty="0" err="1">
                          <a:effectLst/>
                        </a:rPr>
                        <a:t>CrI</a:t>
                      </a:r>
                      <a:r>
                        <a:rPr lang="en-US" sz="1200" kern="100" dirty="0">
                          <a:effectLst/>
                          <a:latin typeface="Calibri" panose="020F0502020204030204" pitchFamily="34" charset="0"/>
                          <a:cs typeface="Calibri" panose="020F0502020204030204" pitchFamily="34" charset="0"/>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Overall</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(-0.05,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(-0.04,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Alabama (1)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0.13 (-0.04, 0.32)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0.04 (-0.08, 0.17)</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Florida (12)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0.19 (0.11, 0.27)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0.07 (0.00,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Georgia (13)</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-0.07 (-0.17, 0.03)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(-0.08, 0.08)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Louisiana (22)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-0.02 (-0.26, 0.21)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(-0.16, 0.16)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New Jersey (34)</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-0.12 (-0.34,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-0.03 (-0.17, 0.10)</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North Carolina (37)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-0.15 (-0.26, -0.04)</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0.04 (-0.05,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South Carolina (45)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-0.19 (-0.42, 0.06)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0.02 (-0.12, 0.15)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Texas (48)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-0.10 (-0.21, 0.01)</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-0.13 (-0.21, -0.05)</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442401" y="1081500"/>
            <a:ext cx="105317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77409DFA-19B9-301F-A206-285466F467E0}"/>
              </a:ext>
            </a:extLst>
          </p:cNvPr>
          <p:cNvSpPr txBox="1"/>
          <p:nvPr/>
        </p:nvSpPr>
        <p:spPr>
          <a:xfrm>
            <a:off x="2459589" y="5430152"/>
            <a:ext cx="2989921" cy="307777"/>
          </a:xfrm>
          <a:prstGeom prst="rect">
            <a:avLst/>
          </a:prstGeom>
          <a:noFill/>
        </p:spPr>
        <p:txBody>
          <a:bodyPr wrap="none" rtlCol="0">
            <a:spAutoFit/>
          </a:bodyPr>
          <a:lstStyle/>
          <a:p>
            <a:r>
              <a:rPr lang="en-US" sz="1400" kern="0" dirty="0">
                <a:effectLst/>
                <a:ea typeface="Times New Roman" panose="02020603050405020304" pitchFamily="18" charset="0"/>
              </a:rPr>
              <a:t>Note: LL = lower limit, UL = upper limit</a:t>
            </a:r>
            <a:endParaRPr lang="en-US" sz="1400" dirty="0"/>
          </a:p>
        </p:txBody>
      </p:sp>
    </p:spTree>
    <p:extLst>
      <p:ext uri="{BB962C8B-B14F-4D97-AF65-F5344CB8AC3E}">
        <p14:creationId xmlns:p14="http://schemas.microsoft.com/office/powerpoint/2010/main" val="870097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881980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5A77983-ED11-74FD-B1C6-A691526665DF}"/>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712199868"/>
              </p:ext>
            </p:extLst>
          </p:nvPr>
        </p:nvGraphicFramePr>
        <p:xfrm>
          <a:off x="2051554" y="2809251"/>
          <a:ext cx="7887230" cy="1239498"/>
        </p:xfrm>
        <a:graphic>
          <a:graphicData uri="http://schemas.openxmlformats.org/drawingml/2006/table">
            <a:tbl>
              <a:tblPr firstRow="1" firstCol="1" bandRow="1">
                <a:tableStyleId>{5C22544A-7EE6-4342-B048-85BDC9FD1C3A}</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420022" y="2246581"/>
            <a:ext cx="10576485"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489773" cy="307777"/>
          </a:xfrm>
          <a:prstGeom prst="rect">
            <a:avLst/>
          </a:prstGeom>
          <a:noFill/>
        </p:spPr>
        <p:txBody>
          <a:bodyPr wrap="none" rtlCol="0">
            <a:spAutoFit/>
          </a:bodyPr>
          <a:lstStyle/>
          <a:p>
            <a:r>
              <a:rPr lang="en-US" sz="1400" dirty="0">
                <a:effectLst/>
                <a:ea typeface="Times New Roman" panose="02020603050405020304" pitchFamily="18" charset="0"/>
              </a:rPr>
              <a:t>a) Percentage of Black, Hispanic/Latinx, and Native American students</a:t>
            </a:r>
          </a:p>
        </p:txBody>
      </p:sp>
    </p:spTree>
    <p:extLst>
      <p:ext uri="{BB962C8B-B14F-4D97-AF65-F5344CB8AC3E}">
        <p14:creationId xmlns:p14="http://schemas.microsoft.com/office/powerpoint/2010/main" val="3387307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8570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14846D6-0CA7-B75B-3B22-F572E633C339}"/>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3" name="Table 2">
            <a:extLst>
              <a:ext uri="{FF2B5EF4-FFF2-40B4-BE49-F238E27FC236}">
                <a16:creationId xmlns:a16="http://schemas.microsoft.com/office/drawing/2014/main" id="{9AA30715-269D-F7B3-528A-8FB177F97863}"/>
              </a:ext>
            </a:extLst>
          </p:cNvPr>
          <p:cNvGraphicFramePr>
            <a:graphicFrameLocks noGrp="1"/>
          </p:cNvGraphicFramePr>
          <p:nvPr>
            <p:extLst>
              <p:ext uri="{D42A27DB-BD31-4B8C-83A1-F6EECF244321}">
                <p14:modId xmlns:p14="http://schemas.microsoft.com/office/powerpoint/2010/main" val="2086134696"/>
              </p:ext>
            </p:extLst>
          </p:nvPr>
        </p:nvGraphicFramePr>
        <p:xfrm>
          <a:off x="2051554" y="2802467"/>
          <a:ext cx="8088890" cy="1253066"/>
        </p:xfrm>
        <a:graphic>
          <a:graphicData uri="http://schemas.openxmlformats.org/drawingml/2006/table">
            <a:tbl>
              <a:tblPr firstRow="1" firstCol="1" bandRow="1">
                <a:tableStyleId>{5C22544A-7EE6-4342-B048-85BDC9FD1C3A}</a:tableStyleId>
              </a:tblPr>
              <a:tblGrid>
                <a:gridCol w="1601085">
                  <a:extLst>
                    <a:ext uri="{9D8B030D-6E8A-4147-A177-3AD203B41FA5}">
                      <a16:colId xmlns:a16="http://schemas.microsoft.com/office/drawing/2014/main" val="2865632862"/>
                    </a:ext>
                  </a:extLst>
                </a:gridCol>
                <a:gridCol w="2860285">
                  <a:extLst>
                    <a:ext uri="{9D8B030D-6E8A-4147-A177-3AD203B41FA5}">
                      <a16:colId xmlns:a16="http://schemas.microsoft.com/office/drawing/2014/main" val="3853620987"/>
                    </a:ext>
                  </a:extLst>
                </a:gridCol>
                <a:gridCol w="3627520">
                  <a:extLst>
                    <a:ext uri="{9D8B030D-6E8A-4147-A177-3AD203B41FA5}">
                      <a16:colId xmlns:a16="http://schemas.microsoft.com/office/drawing/2014/main" val="2171437196"/>
                    </a:ext>
                  </a:extLst>
                </a:gridCol>
              </a:tblGrid>
              <a:tr h="298349">
                <a:tc>
                  <a:txBody>
                    <a:bodyPr/>
                    <a:lstStyle/>
                    <a:p>
                      <a:pPr algn="l"/>
                      <a:endParaRPr lang="en-US" sz="1900" kern="10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Math: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73720992"/>
                  </a:ext>
                </a:extLst>
              </a:tr>
              <a:tr h="318239">
                <a:tc>
                  <a:txBody>
                    <a:bodyPr/>
                    <a:lstStyle/>
                    <a:p>
                      <a:pPr marL="0" marR="0" algn="ctr">
                        <a:spcBef>
                          <a:spcPts val="0"/>
                        </a:spcBef>
                        <a:spcAft>
                          <a:spcPts val="0"/>
                        </a:spcAft>
                      </a:pPr>
                      <a:r>
                        <a:rPr lang="en-US" sz="1800" kern="100" dirty="0" err="1">
                          <a:effectLst/>
                        </a:rPr>
                        <a:t>Tertile</a:t>
                      </a:r>
                      <a:r>
                        <a:rPr lang="en-US" sz="1800" kern="100" dirty="0">
                          <a:effectLst/>
                        </a:rPr>
                        <a:t> 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118683941"/>
                  </a:ext>
                </a:extLst>
              </a:tr>
              <a:tr h="318239">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-0.09 (-0.20, 0.02)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21502896"/>
                  </a:ext>
                </a:extLst>
              </a:tr>
              <a:tr h="318239">
                <a:tc>
                  <a:txBody>
                    <a:bodyPr/>
                    <a:lstStyle/>
                    <a:p>
                      <a:pPr marL="0" marR="0" algn="ctr">
                        <a:spcBef>
                          <a:spcPts val="0"/>
                        </a:spcBef>
                        <a:spcAft>
                          <a:spcPts val="0"/>
                        </a:spcAft>
                      </a:pPr>
                      <a:r>
                        <a:rPr lang="en-US" sz="18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89016609"/>
                  </a:ext>
                </a:extLst>
              </a:tr>
            </a:tbl>
          </a:graphicData>
        </a:graphic>
      </p:graphicFrame>
      <p:sp>
        <p:nvSpPr>
          <p:cNvPr id="4" name="TextBox 3">
            <a:extLst>
              <a:ext uri="{FF2B5EF4-FFF2-40B4-BE49-F238E27FC236}">
                <a16:creationId xmlns:a16="http://schemas.microsoft.com/office/drawing/2014/main" id="{55239836-81EE-7248-C1F8-0DE9657D95FC}"/>
              </a:ext>
            </a:extLst>
          </p:cNvPr>
          <p:cNvSpPr txBox="1"/>
          <p:nvPr/>
        </p:nvSpPr>
        <p:spPr>
          <a:xfrm>
            <a:off x="1202704" y="2331031"/>
            <a:ext cx="9786590"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county poverty rate: hurricane coefficient/interaction term coefficients</a:t>
            </a:r>
            <a:endParaRPr lang="en-US" sz="1800" dirty="0">
              <a:effectLst/>
              <a:ea typeface="Times New Roman" panose="02020603050405020304" pitchFamily="18" charset="0"/>
            </a:endParaRPr>
          </a:p>
        </p:txBody>
      </p:sp>
    </p:spTree>
    <p:extLst>
      <p:ext uri="{BB962C8B-B14F-4D97-AF65-F5344CB8AC3E}">
        <p14:creationId xmlns:p14="http://schemas.microsoft.com/office/powerpoint/2010/main" val="948293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a:t>
            </a:r>
            <a:r>
              <a:rPr lang="en-GB" sz="1800" b="1" dirty="0" err="1"/>
              <a:t>Melzter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14</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2066140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Tree>
    <p:extLst>
      <p:ext uri="{BB962C8B-B14F-4D97-AF65-F5344CB8AC3E}">
        <p14:creationId xmlns:p14="http://schemas.microsoft.com/office/powerpoint/2010/main" val="2975605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2152752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1" y="700064"/>
            <a:ext cx="5811078" cy="5828322"/>
          </a:xfrm>
          <a:prstGeom prst="rect">
            <a:avLst/>
          </a:prstGeom>
        </p:spPr>
      </p:pic>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2ED199-AD9A-50CE-0E5F-60EB44FD1DC8}"/>
              </a:ext>
            </a:extLst>
          </p:cNvPr>
          <p:cNvPicPr>
            <a:picLocks noChangeAspect="1"/>
          </p:cNvPicPr>
          <p:nvPr/>
        </p:nvPicPr>
        <p:blipFill rotWithShape="1">
          <a:blip r:embed="rId3"/>
          <a:srcRect l="16618" r="17820"/>
          <a:stretch/>
        </p:blipFill>
        <p:spPr>
          <a:xfrm>
            <a:off x="6857999" y="1149777"/>
            <a:ext cx="5095703" cy="5498903"/>
          </a:xfrm>
          <a:prstGeom prst="rect">
            <a:avLst/>
          </a:prstGeom>
        </p:spPr>
      </p:pic>
      <p:sp>
        <p:nvSpPr>
          <p:cNvPr id="3" name="Content Placeholder 2"/>
          <p:cNvSpPr>
            <a:spLocks noGrp="1"/>
          </p:cNvSpPr>
          <p:nvPr>
            <p:ph idx="4294967295"/>
          </p:nvPr>
        </p:nvSpPr>
        <p:spPr>
          <a:xfrm>
            <a:off x="609600" y="1299289"/>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a:p>
            <a:pPr lvl="2"/>
            <a:endParaRPr lang="en-GB" dirty="0">
              <a:solidFill>
                <a:srgbClr val="000000"/>
              </a:solidFill>
            </a:endParaRPr>
          </a:p>
          <a:p>
            <a:pPr lvl="2"/>
            <a:endParaRPr lang="en-GB" dirty="0">
              <a:solidFill>
                <a:srgbClr val="000000"/>
              </a:solidFill>
            </a:endParaRP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8214531" y="1299289"/>
            <a:ext cx="2382640" cy="369332"/>
          </a:xfrm>
          <a:prstGeom prst="rect">
            <a:avLst/>
          </a:prstGeom>
          <a:noFill/>
        </p:spPr>
        <p:txBody>
          <a:bodyPr wrap="none" rtlCol="0">
            <a:spAutoFit/>
          </a:bodyPr>
          <a:lstStyle/>
          <a:p>
            <a:r>
              <a:rPr lang="en-US" dirty="0"/>
              <a:t>County poverty </a:t>
            </a:r>
            <a:r>
              <a:rPr lang="en-US" dirty="0" err="1"/>
              <a:t>tertiles</a:t>
            </a:r>
            <a:endParaRPr lang="en-US" dirty="0"/>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4148051"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AEB6DAD-F9FD-1E5E-C4EA-5066E82C16B2}"/>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3" name="TextBox 2">
            <a:extLst>
              <a:ext uri="{FF2B5EF4-FFF2-40B4-BE49-F238E27FC236}">
                <a16:creationId xmlns:a16="http://schemas.microsoft.com/office/drawing/2014/main" id="{F95146B2-4E91-77BF-91D4-2BBF872063DC}"/>
              </a:ext>
            </a:extLst>
          </p:cNvPr>
          <p:cNvSpPr txBox="1"/>
          <p:nvPr/>
        </p:nvSpPr>
        <p:spPr>
          <a:xfrm>
            <a:off x="668264" y="896112"/>
            <a:ext cx="9652001" cy="369332"/>
          </a:xfrm>
          <a:prstGeom prst="rect">
            <a:avLst/>
          </a:prstGeom>
          <a:noFill/>
        </p:spPr>
        <p:txBody>
          <a:bodyPr wrap="none" rtlCol="0">
            <a:spAutoFit/>
          </a:bodyPr>
          <a:lstStyle/>
          <a:p>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4101891964"/>
              </p:ext>
            </p:extLst>
          </p:nvPr>
        </p:nvGraphicFramePr>
        <p:xfrm>
          <a:off x="3264669" y="1408229"/>
          <a:ext cx="5662661" cy="4986493"/>
        </p:xfrm>
        <a:graphic>
          <a:graphicData uri="http://schemas.openxmlformats.org/drawingml/2006/table">
            <a:tbl>
              <a:tblPr firstRow="1" firstCol="1" bandRow="1">
                <a:tableStyleId>{5C22544A-7EE6-4342-B048-85BDC9FD1C3A}</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dirty="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a:effectLst/>
                        </a:rPr>
                        <a:t>Tropical cyclone exposure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a:effectLst/>
                        </a:rPr>
                        <a:t>Log of median income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dirty="0">
                          <a:effectLst/>
                        </a:rPr>
                        <a:t>Bachelor's degree rate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
        <p:nvSpPr>
          <p:cNvPr id="4" name="Frame 3">
            <a:extLst>
              <a:ext uri="{FF2B5EF4-FFF2-40B4-BE49-F238E27FC236}">
                <a16:creationId xmlns:a16="http://schemas.microsoft.com/office/drawing/2014/main" id="{02602E41-2DC5-582A-EC5A-98262F13568B}"/>
              </a:ext>
            </a:extLst>
          </p:cNvPr>
          <p:cNvSpPr/>
          <p:nvPr/>
        </p:nvSpPr>
        <p:spPr>
          <a:xfrm>
            <a:off x="3128355" y="39014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6966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19036</TotalTime>
  <Words>1578</Words>
  <Application>Microsoft Macintosh PowerPoint</Application>
  <PresentationFormat>Widescreen</PresentationFormat>
  <Paragraphs>259</Paragraphs>
  <Slides>15</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Meta OT Book</vt:lpstr>
      <vt:lpstr>Meta OT Medium</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Parks, Robbie M</cp:lastModifiedBy>
  <cp:revision>2694</cp:revision>
  <cp:lastPrinted>2020-10-30T12:00:34Z</cp:lastPrinted>
  <dcterms:created xsi:type="dcterms:W3CDTF">2019-05-16T12:19:43Z</dcterms:created>
  <dcterms:modified xsi:type="dcterms:W3CDTF">2023-06-16T04:56:40Z</dcterms:modified>
</cp:coreProperties>
</file>

<file path=docProps/thumbnail.jpeg>
</file>